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Proxima Nova"/>
      <p:regular r:id="rId16"/>
      <p:bold r:id="rId17"/>
      <p:italic r:id="rId18"/>
      <p:boldItalic r:id="rId19"/>
    </p:embeddedFont>
    <p:embeddedFont>
      <p:font typeface="Amiko SemiBold"/>
      <p:regular r:id="rId20"/>
      <p:bold r:id="rId21"/>
    </p:embeddedFont>
    <p:embeddedFont>
      <p:font typeface="Jua"/>
      <p:regular r:id="rId22"/>
    </p:embeddedFont>
    <p:embeddedFont>
      <p:font typeface="Fugaz One"/>
      <p:regular r:id="rId23"/>
    </p:embeddedFont>
    <p:embeddedFont>
      <p:font typeface="Nanum Gothic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mikoSemiBold-regular.fntdata"/><Relationship Id="rId22" Type="http://schemas.openxmlformats.org/officeDocument/2006/relationships/font" Target="fonts/Jua-regular.fntdata"/><Relationship Id="rId21" Type="http://schemas.openxmlformats.org/officeDocument/2006/relationships/font" Target="fonts/AmikoSemiBold-bold.fntdata"/><Relationship Id="rId24" Type="http://schemas.openxmlformats.org/officeDocument/2006/relationships/font" Target="fonts/NanumGothic-regular.fntdata"/><Relationship Id="rId23" Type="http://schemas.openxmlformats.org/officeDocument/2006/relationships/font" Target="fonts/FugazOn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NanumGothic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roximaNova-bold.fntdata"/><Relationship Id="rId16" Type="http://schemas.openxmlformats.org/officeDocument/2006/relationships/font" Target="fonts/ProximaNova-regular.fntdata"/><Relationship Id="rId19" Type="http://schemas.openxmlformats.org/officeDocument/2006/relationships/font" Target="fonts/ProximaNova-boldItalic.fntdata"/><Relationship Id="rId18" Type="http://schemas.openxmlformats.org/officeDocument/2006/relationships/font" Target="fonts/ProximaNova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a2ef0f1aee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a2ef0f1aee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2ef0f1aee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2ef0f1aee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a2ef0f1aee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a2ef0f1aee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a2ef0f1ae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a2ef0f1ae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a2ef0f1aee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a2ef0f1aee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a2ef0f1aee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a2ef0f1aee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a2ef0f1aee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a2ef0f1aee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a2ef0f1aee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a2ef0f1aee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a2ef0f1aee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a2ef0f1aee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11.png"/><Relationship Id="rId11" Type="http://schemas.openxmlformats.org/officeDocument/2006/relationships/image" Target="../media/image12.png"/><Relationship Id="rId10" Type="http://schemas.openxmlformats.org/officeDocument/2006/relationships/image" Target="../media/image10.png"/><Relationship Id="rId9" Type="http://schemas.openxmlformats.org/officeDocument/2006/relationships/image" Target="../media/image13.png"/><Relationship Id="rId5" Type="http://schemas.openxmlformats.org/officeDocument/2006/relationships/image" Target="../media/image5.png"/><Relationship Id="rId6" Type="http://schemas.openxmlformats.org/officeDocument/2006/relationships/image" Target="../media/image15.png"/><Relationship Id="rId7" Type="http://schemas.openxmlformats.org/officeDocument/2006/relationships/image" Target="../media/image3.png"/><Relationship Id="rId8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hyperlink" Target="http://drive.google.com/file/d/1QTfroqDz_-UjmSAchpObx0AmjkTjyWdu/view" TargetMode="External"/><Relationship Id="rId5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8300"/>
            <a:ext cx="8123100" cy="166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5"/>
                </a:solidFill>
                <a:latin typeface="Fugaz One"/>
                <a:ea typeface="Fugaz One"/>
                <a:cs typeface="Fugaz One"/>
                <a:sym typeface="Fugaz One"/>
              </a:rPr>
              <a:t>H</a:t>
            </a:r>
            <a:r>
              <a:rPr lang="en" sz="6000">
                <a:latin typeface="Fugaz One"/>
                <a:ea typeface="Fugaz One"/>
                <a:cs typeface="Fugaz One"/>
                <a:sym typeface="Fugaz One"/>
              </a:rPr>
              <a:t>appy </a:t>
            </a:r>
            <a:r>
              <a:rPr lang="en" sz="6000">
                <a:solidFill>
                  <a:schemeClr val="accent5"/>
                </a:solidFill>
                <a:latin typeface="Fugaz One"/>
                <a:ea typeface="Fugaz One"/>
                <a:cs typeface="Fugaz One"/>
                <a:sym typeface="Fugaz One"/>
              </a:rPr>
              <a:t>H</a:t>
            </a:r>
            <a:r>
              <a:rPr lang="en" sz="6000">
                <a:solidFill>
                  <a:srgbClr val="FFFFFF"/>
                </a:solidFill>
                <a:latin typeface="Fugaz One"/>
                <a:ea typeface="Fugaz One"/>
                <a:cs typeface="Fugaz One"/>
                <a:sym typeface="Fugaz One"/>
              </a:rPr>
              <a:t>ouse</a:t>
            </a:r>
            <a:endParaRPr sz="6000">
              <a:solidFill>
                <a:srgbClr val="FFFFFF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4294301"/>
            <a:ext cx="8123100" cy="69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Nanum Gothic"/>
                <a:ea typeface="Nanum Gothic"/>
                <a:cs typeface="Nanum Gothic"/>
                <a:sym typeface="Nanum Gothic"/>
              </a:rPr>
              <a:t>SSAFY 1학기 관통프로젝트 final - 이혜진 X 장덕인</a:t>
            </a:r>
            <a:endParaRPr sz="1000"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1428200" y="3060200"/>
            <a:ext cx="59154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ugaz One"/>
                <a:ea typeface="Fugaz One"/>
                <a:cs typeface="Fugaz One"/>
                <a:sym typeface="Fugaz One"/>
              </a:rPr>
              <a:t>Hyejin X Deok-in </a:t>
            </a:r>
            <a:endParaRPr sz="2000">
              <a:latin typeface="Fugaz One"/>
              <a:ea typeface="Fugaz One"/>
              <a:cs typeface="Fugaz One"/>
              <a:sym typeface="Fugaz One"/>
            </a:endParaRPr>
          </a:p>
        </p:txBody>
      </p:sp>
      <p:pic>
        <p:nvPicPr>
          <p:cNvPr id="62" name="Google Shape;6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1200" y="687025"/>
            <a:ext cx="1181600" cy="118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2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1"/>
                </a:solidFill>
                <a:latin typeface="Fugaz One"/>
                <a:ea typeface="Fugaz One"/>
                <a:cs typeface="Fugaz One"/>
                <a:sym typeface="Fugaz One"/>
              </a:rPr>
              <a:t>Thank you.</a:t>
            </a:r>
            <a:endParaRPr sz="7200">
              <a:solidFill>
                <a:schemeClr val="accent1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pic>
        <p:nvPicPr>
          <p:cNvPr id="165" name="Google Shape;16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3250" y="1736025"/>
            <a:ext cx="1671450" cy="167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ugaz One"/>
                <a:ea typeface="Fugaz One"/>
                <a:cs typeface="Fugaz One"/>
                <a:sym typeface="Fugaz One"/>
              </a:rPr>
              <a:t>Table</a:t>
            </a:r>
            <a:endParaRPr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68" name="Google Shape;68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miko SemiBold"/>
              <a:buAutoNum type="arabicPeriod"/>
            </a:pPr>
            <a:r>
              <a:rPr lang="en">
                <a:solidFill>
                  <a:srgbClr val="FFFFFF"/>
                </a:solidFill>
                <a:latin typeface="Amiko SemiBold"/>
                <a:ea typeface="Amiko SemiBold"/>
                <a:cs typeface="Amiko SemiBold"/>
                <a:sym typeface="Amiko SemiBold"/>
              </a:rPr>
              <a:t>Project Schema &amp; Goal</a:t>
            </a:r>
            <a:endParaRPr>
              <a:solidFill>
                <a:srgbClr val="FFFFFF"/>
              </a:solidFill>
              <a:latin typeface="Amiko SemiBold"/>
              <a:ea typeface="Amiko SemiBold"/>
              <a:cs typeface="Amiko SemiBold"/>
              <a:sym typeface="Amiko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miko SemiBold"/>
              <a:buAutoNum type="arabicPeriod"/>
            </a:pPr>
            <a:r>
              <a:rPr lang="en">
                <a:latin typeface="Amiko SemiBold"/>
                <a:ea typeface="Amiko SemiBold"/>
                <a:cs typeface="Amiko SemiBold"/>
                <a:sym typeface="Amiko SemiBold"/>
              </a:rPr>
              <a:t>Implementation Plans</a:t>
            </a:r>
            <a:endParaRPr>
              <a:latin typeface="Amiko SemiBold"/>
              <a:ea typeface="Amiko SemiBold"/>
              <a:cs typeface="Amiko SemiBold"/>
              <a:sym typeface="Amiko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miko SemiBold"/>
              <a:buAutoNum type="arabicPeriod"/>
            </a:pPr>
            <a:r>
              <a:rPr lang="en">
                <a:latin typeface="Amiko SemiBold"/>
                <a:ea typeface="Amiko SemiBold"/>
                <a:cs typeface="Amiko SemiBold"/>
                <a:sym typeface="Amiko SemiBold"/>
              </a:rPr>
              <a:t>Market Analysis</a:t>
            </a:r>
            <a:endParaRPr>
              <a:latin typeface="Amiko SemiBold"/>
              <a:ea typeface="Amiko SemiBold"/>
              <a:cs typeface="Amiko SemiBold"/>
              <a:sym typeface="Amiko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miko SemiBold"/>
              <a:buAutoNum type="arabicPeriod"/>
            </a:pPr>
            <a:r>
              <a:rPr lang="en">
                <a:latin typeface="Amiko SemiBold"/>
                <a:ea typeface="Amiko SemiBold"/>
                <a:cs typeface="Amiko SemiBold"/>
                <a:sym typeface="Amiko SemiBold"/>
              </a:rPr>
              <a:t>Development Results</a:t>
            </a:r>
            <a:endParaRPr>
              <a:latin typeface="Amiko SemiBold"/>
              <a:ea typeface="Amiko SemiBold"/>
              <a:cs typeface="Amiko SemiBold"/>
              <a:sym typeface="Amiko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miko SemiBold"/>
              <a:buAutoNum type="arabicPeriod"/>
            </a:pPr>
            <a:r>
              <a:rPr lang="en">
                <a:latin typeface="Amiko SemiBold"/>
                <a:ea typeface="Amiko SemiBold"/>
                <a:cs typeface="Amiko SemiBold"/>
                <a:sym typeface="Amiko SemiBold"/>
              </a:rPr>
              <a:t>Benefit</a:t>
            </a:r>
            <a:endParaRPr>
              <a:latin typeface="Amiko SemiBold"/>
              <a:ea typeface="Amiko SemiBold"/>
              <a:cs typeface="Amiko SemiBold"/>
              <a:sym typeface="Amiko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miko SemiBold"/>
              <a:buAutoNum type="arabicPeriod"/>
            </a:pPr>
            <a:r>
              <a:rPr lang="en">
                <a:latin typeface="Amiko SemiBold"/>
                <a:ea typeface="Amiko SemiBold"/>
                <a:cs typeface="Amiko SemiBold"/>
                <a:sym typeface="Amiko SemiBold"/>
              </a:rPr>
              <a:t>Development Reviews</a:t>
            </a:r>
            <a:endParaRPr>
              <a:latin typeface="Amiko SemiBold"/>
              <a:ea typeface="Amiko SemiBold"/>
              <a:cs typeface="Amiko SemiBold"/>
              <a:sym typeface="Amiko SemiBold"/>
            </a:endParaRPr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55450" y="156275"/>
            <a:ext cx="451600" cy="45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ugaz One"/>
                <a:ea typeface="Fugaz One"/>
                <a:cs typeface="Fugaz One"/>
                <a:sym typeface="Fugaz One"/>
              </a:rPr>
              <a:t>Project Schema &amp; Goal</a:t>
            </a:r>
            <a:endParaRPr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02124"/>
                </a:solidFill>
                <a:latin typeface="Nanum Gothic"/>
                <a:ea typeface="Nanum Gothic"/>
                <a:cs typeface="Nanum Gothic"/>
                <a:sym typeface="Nanum Gothic"/>
              </a:rPr>
              <a:t>#기획배경 &amp; 목표</a:t>
            </a:r>
            <a:endParaRPr b="1">
              <a:solidFill>
                <a:srgbClr val="202124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02124"/>
                </a:solidFill>
                <a:latin typeface="Nanum Gothic"/>
                <a:ea typeface="Nanum Gothic"/>
                <a:cs typeface="Nanum Gothic"/>
                <a:sym typeface="Nanum Gothic"/>
              </a:rPr>
              <a:t>코로나로 인해 현 시대에 가장 많은 시간을 보내는 곳은 어떻게 보면 “집”일 것입니다. </a:t>
            </a:r>
            <a:endParaRPr sz="1400">
              <a:solidFill>
                <a:srgbClr val="202124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02124"/>
                </a:solidFill>
                <a:latin typeface="Nanum Gothic"/>
                <a:ea typeface="Nanum Gothic"/>
                <a:cs typeface="Nanum Gothic"/>
                <a:sym typeface="Nanum Gothic"/>
              </a:rPr>
              <a:t>이제는 단순히 주거 공간을 넘어 누군가에겐 취미 생활을 즐길 수 있는 공간, 누군가에겐 운동을 할 수 있는 공간, 심지어 누군가에겐 일을 하는 일터가 되기도 합니다. </a:t>
            </a:r>
            <a:endParaRPr sz="1400">
              <a:solidFill>
                <a:srgbClr val="202124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02124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02124"/>
                </a:solidFill>
                <a:latin typeface="Nanum Gothic"/>
                <a:ea typeface="Nanum Gothic"/>
                <a:cs typeface="Nanum Gothic"/>
                <a:sym typeface="Nanum Gothic"/>
              </a:rPr>
              <a:t>집을 알아보기 위해 부동산에 직접 찾아가는 것 조차 부담이 된 요즘, </a:t>
            </a:r>
            <a:r>
              <a:rPr lang="en" sz="1400">
                <a:solidFill>
                  <a:srgbClr val="202124"/>
                </a:solidFill>
                <a:latin typeface="Nanum Gothic"/>
                <a:ea typeface="Nanum Gothic"/>
                <a:cs typeface="Nanum Gothic"/>
                <a:sym typeface="Nanum Gothic"/>
              </a:rPr>
              <a:t>이런 시대적 흐름에 맞추어 어느 때보다 중요해진 “집”에 대한 정보를 제공하고자 “HD 해피하우스 홈페이지”를 개발하게 되었습니다. </a:t>
            </a:r>
            <a:endParaRPr sz="1400">
              <a:solidFill>
                <a:srgbClr val="202124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202124"/>
                </a:solidFill>
                <a:latin typeface="Nanum Gothic"/>
                <a:ea typeface="Nanum Gothic"/>
                <a:cs typeface="Nanum Gothic"/>
                <a:sym typeface="Nanum Gothic"/>
              </a:rPr>
              <a:t>우리 “HD 해피하우스”는 주거환경에 관련된 정보를 사용자에게 제공함으로써 사용자가 자신에게 적합한 생활 공간을 찾는데 도움을 줄 것입니다. </a:t>
            </a:r>
            <a:endParaRPr sz="1400">
              <a:solidFill>
                <a:srgbClr val="202124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7325" y="149050"/>
            <a:ext cx="427275" cy="42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Fugaz One"/>
                <a:ea typeface="Fugaz One"/>
                <a:cs typeface="Fugaz One"/>
                <a:sym typeface="Fugaz One"/>
              </a:rPr>
              <a:t>Implementation Plans </a:t>
            </a:r>
            <a:endParaRPr>
              <a:solidFill>
                <a:srgbClr val="000000"/>
              </a:solidFill>
              <a:latin typeface="Fugaz One"/>
              <a:ea typeface="Fugaz One"/>
              <a:cs typeface="Fugaz One"/>
              <a:sym typeface="Fugaz One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Fugaz One"/>
              <a:ea typeface="Fugaz One"/>
              <a:cs typeface="Fugaz One"/>
              <a:sym typeface="Fugaz One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7325" y="149050"/>
            <a:ext cx="427275" cy="42727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6"/>
          <p:cNvSpPr/>
          <p:nvPr/>
        </p:nvSpPr>
        <p:spPr>
          <a:xfrm>
            <a:off x="440350" y="1839225"/>
            <a:ext cx="2822700" cy="22872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키워드 상세검색 오류 수정</a:t>
            </a:r>
            <a:endParaRPr b="1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매물 상세정보 모달창 추가</a:t>
            </a:r>
            <a:endParaRPr b="1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Kakao map으로 변경</a:t>
            </a:r>
            <a:endParaRPr b="1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 Alert에서 modal창으로 수정</a:t>
            </a:r>
            <a:endParaRPr b="1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관리자 계정 전용 기능 보완</a:t>
            </a:r>
            <a:endParaRPr b="1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개인정보 수정 페이지 생성</a:t>
            </a:r>
            <a:endParaRPr b="1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3490731" y="1839225"/>
            <a:ext cx="2822700" cy="22872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공공데이터 API 받아와서 공원 상세정보 표시 &amp; 공원 위치 지도에 마커찍기</a:t>
            </a:r>
            <a:endParaRPr b="1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공지사항 게시판 구현</a:t>
            </a:r>
            <a:endParaRPr b="1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Q&amp;A 게시판 구현</a:t>
            </a:r>
            <a:endParaRPr b="1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댓글기능 구현</a:t>
            </a:r>
            <a:endParaRPr b="1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6"/>
          <p:cNvSpPr/>
          <p:nvPr/>
        </p:nvSpPr>
        <p:spPr>
          <a:xfrm>
            <a:off x="6545325" y="1839225"/>
            <a:ext cx="2158200" cy="22872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디자인 (CSS) 수정</a:t>
            </a:r>
            <a:endParaRPr b="1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콘솔창 오류 디버깅</a:t>
            </a:r>
            <a:endParaRPr b="1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영상 제작</a:t>
            </a:r>
            <a:endParaRPr b="1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문서작업</a:t>
            </a:r>
            <a:endParaRPr b="1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440350" y="1412350"/>
            <a:ext cx="28227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Baloo Paaji"/>
                <a:ea typeface="Baloo Paaji"/>
                <a:cs typeface="Baloo Paaji"/>
                <a:sym typeface="Baloo Paaji"/>
              </a:rPr>
              <a:t>11/18~21</a:t>
            </a:r>
            <a:endParaRPr sz="2200">
              <a:solidFill>
                <a:schemeClr val="accent2"/>
              </a:solidFill>
              <a:latin typeface="Baloo Paaji"/>
              <a:ea typeface="Baloo Paaji"/>
              <a:cs typeface="Baloo Paaji"/>
              <a:sym typeface="Baloo Paaji"/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3490731" y="1412350"/>
            <a:ext cx="28227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Baloo Paaji"/>
                <a:ea typeface="Baloo Paaji"/>
                <a:cs typeface="Baloo Paaji"/>
                <a:sym typeface="Baloo Paaji"/>
              </a:rPr>
              <a:t>11/22~24</a:t>
            </a:r>
            <a:endParaRPr sz="2200">
              <a:solidFill>
                <a:schemeClr val="accent2"/>
              </a:solidFill>
              <a:latin typeface="Baloo Paaji"/>
              <a:ea typeface="Baloo Paaji"/>
              <a:cs typeface="Baloo Paaji"/>
              <a:sym typeface="Baloo Paaji"/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6545325" y="1412350"/>
            <a:ext cx="21582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  <a:latin typeface="Baloo Paaji"/>
                <a:ea typeface="Baloo Paaji"/>
                <a:cs typeface="Baloo Paaji"/>
                <a:sym typeface="Baloo Paaji"/>
              </a:rPr>
              <a:t>11/25~26</a:t>
            </a:r>
            <a:endParaRPr sz="2200">
              <a:solidFill>
                <a:schemeClr val="accent2"/>
              </a:solidFill>
              <a:latin typeface="Baloo Paaji"/>
              <a:ea typeface="Baloo Paaji"/>
              <a:cs typeface="Baloo Paaji"/>
              <a:sym typeface="Baloo Paaji"/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440350" y="4126425"/>
            <a:ext cx="28227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rPr>
              <a:t>기본기능 보완</a:t>
            </a:r>
            <a:endParaRPr b="1">
              <a:solidFill>
                <a:schemeClr val="accent2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3490731" y="4126425"/>
            <a:ext cx="28227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rPr>
              <a:t>추가기능 구현</a:t>
            </a:r>
            <a:endParaRPr b="1">
              <a:solidFill>
                <a:schemeClr val="accent2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91" name="Google Shape;91;p16"/>
          <p:cNvSpPr txBox="1"/>
          <p:nvPr/>
        </p:nvSpPr>
        <p:spPr>
          <a:xfrm>
            <a:off x="6545325" y="4126425"/>
            <a:ext cx="21582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rPr>
              <a:t>코드 정리 및 마무리작업</a:t>
            </a:r>
            <a:endParaRPr b="1">
              <a:solidFill>
                <a:schemeClr val="accent2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ugaz One"/>
                <a:ea typeface="Fugaz One"/>
                <a:cs typeface="Fugaz One"/>
                <a:sym typeface="Fugaz One"/>
              </a:rPr>
              <a:t>Market Analysis </a:t>
            </a:r>
            <a:endParaRPr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311700" y="1152475"/>
            <a:ext cx="3673800" cy="16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최근 주택, 아파트 매매 거래량으로 미루어 보아 전달 대비 거래량은 줄었지만 작년 대비 전체 거래량이 30퍼 이상 늘은 것으로 보아 여전히 많은 사람들이 집을 팔고 사고 있다는 것을 알 수 있다.</a:t>
            </a:r>
            <a:endParaRPr sz="1400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7325" y="149050"/>
            <a:ext cx="427275" cy="42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85700" y="1252875"/>
            <a:ext cx="4462374" cy="1651525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0" name="Google Shape;100;p17"/>
          <p:cNvSpPr txBox="1"/>
          <p:nvPr/>
        </p:nvSpPr>
        <p:spPr>
          <a:xfrm>
            <a:off x="4285650" y="2862800"/>
            <a:ext cx="4462500" cy="2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rPr>
              <a:t>LH토지주택연구원 2020년11월_부동산시장_동향보고서</a:t>
            </a:r>
            <a:endParaRPr sz="900">
              <a:solidFill>
                <a:schemeClr val="accent2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01" name="Google Shape;101;p17"/>
          <p:cNvSpPr txBox="1"/>
          <p:nvPr/>
        </p:nvSpPr>
        <p:spPr>
          <a:xfrm>
            <a:off x="4285700" y="3186575"/>
            <a:ext cx="4546500" cy="17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anum Gothic"/>
                <a:ea typeface="Nanum Gothic"/>
                <a:cs typeface="Nanum Gothic"/>
                <a:sym typeface="Nanum Gothic"/>
              </a:rPr>
              <a:t>네이버부동산, 부동산114, MK부동산, 직방 등 다양한 사이트에서 주택 매물에 대한 많은 정보가 있다.  </a:t>
            </a:r>
            <a:br>
              <a:rPr lang="en">
                <a:latin typeface="Nanum Gothic"/>
                <a:ea typeface="Nanum Gothic"/>
                <a:cs typeface="Nanum Gothic"/>
                <a:sym typeface="Nanum Gothic"/>
              </a:rPr>
            </a:br>
            <a:r>
              <a:rPr lang="en">
                <a:latin typeface="Nanum Gothic"/>
                <a:ea typeface="Nanum Gothic"/>
                <a:cs typeface="Nanum Gothic"/>
                <a:sym typeface="Nanum Gothic"/>
              </a:rPr>
              <a:t>선택한 집의 위치 정보, 상세 정보, 검색 기능 등 다양한 기능을 제공함으로써 많은 이용자들에게 편의를 제공한다. 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anum Gothic"/>
                <a:ea typeface="Nanum Gothic"/>
                <a:cs typeface="Nanum Gothic"/>
                <a:sym typeface="Nanum Gothic"/>
              </a:rPr>
              <a:t>현재 존재하는 사이트와 차별화된 전략이 필요할 것이다.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4925" y="2838963"/>
            <a:ext cx="3094762" cy="1934226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3" name="Google Shape;103;p17"/>
          <p:cNvSpPr txBox="1"/>
          <p:nvPr/>
        </p:nvSpPr>
        <p:spPr>
          <a:xfrm>
            <a:off x="574900" y="4697000"/>
            <a:ext cx="3094800" cy="2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2"/>
                </a:solidFill>
                <a:latin typeface="Nanum Gothic"/>
                <a:ea typeface="Nanum Gothic"/>
                <a:cs typeface="Nanum Gothic"/>
                <a:sym typeface="Nanum Gothic"/>
              </a:rPr>
              <a:t>https://new.land.naver.com/</a:t>
            </a:r>
            <a:endParaRPr sz="900">
              <a:solidFill>
                <a:schemeClr val="accent2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ugaz One"/>
                <a:ea typeface="Fugaz One"/>
                <a:cs typeface="Fugaz One"/>
                <a:sym typeface="Fugaz One"/>
              </a:rPr>
              <a:t>Development Results</a:t>
            </a:r>
            <a:endParaRPr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311700" y="1152475"/>
            <a:ext cx="8520600" cy="4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#개발환경 및 시스템 구조도</a:t>
            </a:r>
            <a:endParaRPr b="1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10" name="Google Shape;11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7325" y="149050"/>
            <a:ext cx="427275" cy="427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8"/>
          <p:cNvSpPr/>
          <p:nvPr/>
        </p:nvSpPr>
        <p:spPr>
          <a:xfrm>
            <a:off x="7103425" y="2155825"/>
            <a:ext cx="1317900" cy="1459500"/>
          </a:xfrm>
          <a:prstGeom prst="can">
            <a:avLst>
              <a:gd fmla="val 17855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 txBox="1"/>
          <p:nvPr/>
        </p:nvSpPr>
        <p:spPr>
          <a:xfrm>
            <a:off x="7243525" y="3615325"/>
            <a:ext cx="10377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Amiko SemiBold"/>
                <a:ea typeface="Amiko SemiBold"/>
                <a:cs typeface="Amiko SemiBold"/>
                <a:sym typeface="Amiko SemiBold"/>
              </a:rPr>
              <a:t>DB</a:t>
            </a:r>
            <a:endParaRPr sz="1800">
              <a:solidFill>
                <a:schemeClr val="accent1"/>
              </a:solidFill>
              <a:latin typeface="Amiko SemiBold"/>
              <a:ea typeface="Amiko SemiBold"/>
              <a:cs typeface="Amiko SemiBold"/>
              <a:sym typeface="Amiko SemiBold"/>
            </a:endParaRPr>
          </a:p>
        </p:txBody>
      </p:sp>
      <p:sp>
        <p:nvSpPr>
          <p:cNvPr id="113" name="Google Shape;113;p18"/>
          <p:cNvSpPr txBox="1"/>
          <p:nvPr/>
        </p:nvSpPr>
        <p:spPr>
          <a:xfrm>
            <a:off x="650350" y="4268800"/>
            <a:ext cx="16158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Amiko SemiBold"/>
                <a:ea typeface="Amiko SemiBold"/>
                <a:cs typeface="Amiko SemiBold"/>
                <a:sym typeface="Amiko SemiBold"/>
              </a:rPr>
              <a:t>view</a:t>
            </a:r>
            <a:endParaRPr sz="1800">
              <a:solidFill>
                <a:schemeClr val="accent1"/>
              </a:solidFill>
              <a:latin typeface="Amiko SemiBold"/>
              <a:ea typeface="Amiko SemiBold"/>
              <a:cs typeface="Amiko SemiBold"/>
              <a:sym typeface="Amiko SemiBold"/>
            </a:endParaRPr>
          </a:p>
        </p:txBody>
      </p:sp>
      <p:sp>
        <p:nvSpPr>
          <p:cNvPr id="114" name="Google Shape;114;p18"/>
          <p:cNvSpPr/>
          <p:nvPr/>
        </p:nvSpPr>
        <p:spPr>
          <a:xfrm>
            <a:off x="3021900" y="1753225"/>
            <a:ext cx="3725100" cy="24312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/>
          <p:nvPr/>
        </p:nvSpPr>
        <p:spPr>
          <a:xfrm>
            <a:off x="421275" y="1837625"/>
            <a:ext cx="2244186" cy="2431188"/>
          </a:xfrm>
          <a:prstGeom prst="flowChartDocumen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Amiko SemiBold"/>
              <a:ea typeface="Amiko SemiBold"/>
              <a:cs typeface="Amiko SemiBold"/>
              <a:sym typeface="Amiko SemiBold"/>
            </a:endParaRPr>
          </a:p>
        </p:txBody>
      </p:sp>
      <p:sp>
        <p:nvSpPr>
          <p:cNvPr id="116" name="Google Shape;116;p18"/>
          <p:cNvSpPr/>
          <p:nvPr/>
        </p:nvSpPr>
        <p:spPr>
          <a:xfrm>
            <a:off x="3359125" y="2055300"/>
            <a:ext cx="1447200" cy="8115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Amiko SemiBold"/>
                <a:ea typeface="Amiko SemiBold"/>
                <a:cs typeface="Amiko SemiBold"/>
                <a:sym typeface="Amiko SemiBold"/>
              </a:rPr>
              <a:t>controller</a:t>
            </a:r>
            <a:endParaRPr sz="1800">
              <a:solidFill>
                <a:schemeClr val="accent1"/>
              </a:solidFill>
              <a:latin typeface="Amiko SemiBold"/>
              <a:ea typeface="Amiko SemiBold"/>
              <a:cs typeface="Amiko SemiBold"/>
              <a:sym typeface="Amiko SemiBold"/>
            </a:endParaRPr>
          </a:p>
        </p:txBody>
      </p:sp>
      <p:sp>
        <p:nvSpPr>
          <p:cNvPr id="117" name="Google Shape;117;p18"/>
          <p:cNvSpPr/>
          <p:nvPr/>
        </p:nvSpPr>
        <p:spPr>
          <a:xfrm>
            <a:off x="5204711" y="2055300"/>
            <a:ext cx="1175388" cy="811500"/>
          </a:xfrm>
          <a:prstGeom prst="flowChartMagneticDisk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Amiko SemiBold"/>
                <a:ea typeface="Amiko SemiBold"/>
                <a:cs typeface="Amiko SemiBold"/>
                <a:sym typeface="Amiko SemiBold"/>
              </a:rPr>
              <a:t>model</a:t>
            </a:r>
            <a:endParaRPr sz="1800">
              <a:solidFill>
                <a:schemeClr val="accent1"/>
              </a:solidFill>
              <a:latin typeface="Amiko SemiBold"/>
              <a:ea typeface="Amiko SemiBold"/>
              <a:cs typeface="Amiko SemiBold"/>
              <a:sym typeface="Amiko SemiBold"/>
            </a:endParaRPr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475" y="1934738"/>
            <a:ext cx="1818175" cy="160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63150" y="2984600"/>
            <a:ext cx="586025" cy="75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43525" y="2432173"/>
            <a:ext cx="1037700" cy="10177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23050" y="3342425"/>
            <a:ext cx="752825" cy="75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889400" y="3444950"/>
            <a:ext cx="586025" cy="5959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161812" y="3449925"/>
            <a:ext cx="586025" cy="58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980300" y="3403570"/>
            <a:ext cx="752825" cy="691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8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4365594" y="3009813"/>
            <a:ext cx="1037700" cy="297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6" name="Google Shape;126;p18"/>
          <p:cNvCxnSpPr/>
          <p:nvPr/>
        </p:nvCxnSpPr>
        <p:spPr>
          <a:xfrm flipH="1" rot="10800000">
            <a:off x="2655775" y="2248800"/>
            <a:ext cx="705000" cy="1620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27" name="Google Shape;127;p18"/>
          <p:cNvCxnSpPr>
            <a:stCxn id="116" idx="1"/>
          </p:cNvCxnSpPr>
          <p:nvPr/>
        </p:nvCxnSpPr>
        <p:spPr>
          <a:xfrm flipH="1">
            <a:off x="2657425" y="2461050"/>
            <a:ext cx="701700" cy="1929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28" name="Google Shape;128;p18"/>
          <p:cNvCxnSpPr/>
          <p:nvPr/>
        </p:nvCxnSpPr>
        <p:spPr>
          <a:xfrm flipH="1" rot="10800000">
            <a:off x="4806325" y="2349950"/>
            <a:ext cx="418200" cy="258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29" name="Google Shape;129;p18"/>
          <p:cNvCxnSpPr/>
          <p:nvPr/>
        </p:nvCxnSpPr>
        <p:spPr>
          <a:xfrm flipH="1">
            <a:off x="4810100" y="2564125"/>
            <a:ext cx="385800" cy="333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30" name="Google Shape;130;p18"/>
          <p:cNvCxnSpPr/>
          <p:nvPr/>
        </p:nvCxnSpPr>
        <p:spPr>
          <a:xfrm>
            <a:off x="6380100" y="2401550"/>
            <a:ext cx="720900" cy="2493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31" name="Google Shape;131;p18"/>
          <p:cNvCxnSpPr>
            <a:stCxn id="111" idx="2"/>
          </p:cNvCxnSpPr>
          <p:nvPr/>
        </p:nvCxnSpPr>
        <p:spPr>
          <a:xfrm rot="10800000">
            <a:off x="6385525" y="2626975"/>
            <a:ext cx="717900" cy="2586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stealth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9"/>
          <p:cNvSpPr txBox="1"/>
          <p:nvPr>
            <p:ph idx="1" type="body"/>
          </p:nvPr>
        </p:nvSpPr>
        <p:spPr>
          <a:xfrm>
            <a:off x="311700" y="149088"/>
            <a:ext cx="8520600" cy="42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#시연 영상</a:t>
            </a:r>
            <a:endParaRPr b="1"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37" name="Google Shape;13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7325" y="149050"/>
            <a:ext cx="427275" cy="42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9" title="HDHappyhouse_ver.2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8825" y="725950"/>
            <a:ext cx="7826350" cy="407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ugaz One"/>
                <a:ea typeface="Fugaz One"/>
                <a:cs typeface="Fugaz One"/>
                <a:sym typeface="Fugaz One"/>
              </a:rPr>
              <a:t>Expected Effect</a:t>
            </a:r>
            <a:endParaRPr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144" name="Google Shape;14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anum Gothic"/>
              <a:buChar char="●"/>
            </a:pPr>
            <a:r>
              <a:rPr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집을 구할 때 일반적으로 실거래가 정보 뿐만 아니라 주변에 있는 공원정보도 확인함으로써 주변 환경도 고려할 수 있다.</a:t>
            </a:r>
            <a:endParaRPr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anum Gothic"/>
              <a:buChar char="●"/>
            </a:pPr>
            <a:r>
              <a:rPr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공지사항을 통해 웹사이트의 중요한 사항들을 확인할 수 있다.</a:t>
            </a:r>
            <a:endParaRPr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800"/>
              <a:buFont typeface="Nanum Gothic"/>
              <a:buChar char="●"/>
            </a:pPr>
            <a:r>
              <a:rPr lang="en">
                <a:solidFill>
                  <a:schemeClr val="accent1"/>
                </a:solidFill>
                <a:latin typeface="Nanum Gothic"/>
                <a:ea typeface="Nanum Gothic"/>
                <a:cs typeface="Nanum Gothic"/>
                <a:sym typeface="Nanum Gothic"/>
              </a:rPr>
              <a:t>Q&amp;A 게시판을 통해 매물 관련 궁금한 점 뿐만 아니라 다른 사용자들의 의견도 들을 수 있다.</a:t>
            </a:r>
            <a:endParaRPr>
              <a:solidFill>
                <a:schemeClr val="accent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id="145" name="Google Shape;14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7325" y="149050"/>
            <a:ext cx="427275" cy="42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ugaz One"/>
                <a:ea typeface="Fugaz One"/>
                <a:cs typeface="Fugaz One"/>
                <a:sym typeface="Fugaz One"/>
              </a:rPr>
              <a:t>Development Reviews</a:t>
            </a:r>
            <a:endParaRPr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151" name="Google Shape;151;p21"/>
          <p:cNvSpPr txBox="1"/>
          <p:nvPr>
            <p:ph idx="1" type="body"/>
          </p:nvPr>
        </p:nvSpPr>
        <p:spPr>
          <a:xfrm>
            <a:off x="2258125" y="1152475"/>
            <a:ext cx="5931300" cy="1419300"/>
          </a:xfrm>
          <a:prstGeom prst="rect">
            <a:avLst/>
          </a:prstGeom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2743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Jua"/>
                <a:ea typeface="Jua"/>
                <a:cs typeface="Jua"/>
                <a:sym typeface="Jua"/>
              </a:rPr>
              <a:t>SSAFY에 들어와서 처음 배우는 기술들로 단시간에 프로젝트까지 구현하게 되었습니다. 비록 어렵고, 오류와 마주할 때는 힘들었지만 프로젝트를 하면서 백엔드 실력이 많이 성장한 것 같습니다. 앞으로 2학기에 하게 될 프로젝트에서 어떤 결과물이 탄생할지 기대가 됩니다.</a:t>
            </a:r>
            <a:endParaRPr sz="1600">
              <a:solidFill>
                <a:schemeClr val="accent1"/>
              </a:solidFill>
              <a:latin typeface="Jua"/>
              <a:ea typeface="Jua"/>
              <a:cs typeface="Jua"/>
              <a:sym typeface="Jua"/>
            </a:endParaRPr>
          </a:p>
        </p:txBody>
      </p:sp>
      <p:pic>
        <p:nvPicPr>
          <p:cNvPr id="152" name="Google Shape;15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7325" y="149050"/>
            <a:ext cx="427275" cy="42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8575" y="1216763"/>
            <a:ext cx="985925" cy="985925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1"/>
          <p:cNvSpPr/>
          <p:nvPr/>
        </p:nvSpPr>
        <p:spPr>
          <a:xfrm>
            <a:off x="1043450" y="1713175"/>
            <a:ext cx="611400" cy="379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1"/>
          <p:cNvSpPr txBox="1"/>
          <p:nvPr/>
        </p:nvSpPr>
        <p:spPr>
          <a:xfrm>
            <a:off x="856250" y="2202675"/>
            <a:ext cx="9858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Jua"/>
                <a:ea typeface="Jua"/>
                <a:cs typeface="Jua"/>
                <a:sym typeface="Jua"/>
              </a:rPr>
              <a:t>혜진</a:t>
            </a:r>
            <a:endParaRPr sz="1800">
              <a:solidFill>
                <a:schemeClr val="accent1"/>
              </a:solidFill>
              <a:latin typeface="Jua"/>
              <a:ea typeface="Jua"/>
              <a:cs typeface="Jua"/>
              <a:sym typeface="Jua"/>
            </a:endParaRPr>
          </a:p>
        </p:txBody>
      </p:sp>
      <p:sp>
        <p:nvSpPr>
          <p:cNvPr id="156" name="Google Shape;156;p21"/>
          <p:cNvSpPr txBox="1"/>
          <p:nvPr>
            <p:ph idx="1" type="body"/>
          </p:nvPr>
        </p:nvSpPr>
        <p:spPr>
          <a:xfrm>
            <a:off x="2258125" y="2954825"/>
            <a:ext cx="5931300" cy="1419300"/>
          </a:xfrm>
          <a:prstGeom prst="rect">
            <a:avLst/>
          </a:prstGeom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82875" lIns="274300" spcFirstLastPara="1" rIns="274300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Jua"/>
                <a:ea typeface="Jua"/>
                <a:cs typeface="Jua"/>
                <a:sym typeface="Jua"/>
              </a:rPr>
              <a:t>웹 서비스 개발을 처음 시도해 보는 거라 많은 어려움을 겪었지만 이 어려움들을 통해 한 단계 성장한 기분입니다. 프론트 엔드와 백엔드 모두 즐기면서 프로젝트 할 수 있어서 기뻤습니다. 앞으로 다가올 2학기에도 많은 오류와 함께 개발자로서 성장하고 싶습니다.</a:t>
            </a:r>
            <a:endParaRPr sz="1600">
              <a:solidFill>
                <a:schemeClr val="accent1"/>
              </a:solidFill>
              <a:latin typeface="Jua"/>
              <a:ea typeface="Jua"/>
              <a:cs typeface="Jua"/>
              <a:sym typeface="Jua"/>
            </a:endParaRPr>
          </a:p>
        </p:txBody>
      </p:sp>
      <p:pic>
        <p:nvPicPr>
          <p:cNvPr id="157" name="Google Shape;15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8575" y="3019113"/>
            <a:ext cx="985925" cy="9859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1"/>
          <p:cNvSpPr/>
          <p:nvPr/>
        </p:nvSpPr>
        <p:spPr>
          <a:xfrm>
            <a:off x="1043450" y="3127850"/>
            <a:ext cx="611400" cy="427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1"/>
          <p:cNvSpPr txBox="1"/>
          <p:nvPr/>
        </p:nvSpPr>
        <p:spPr>
          <a:xfrm>
            <a:off x="856250" y="4005025"/>
            <a:ext cx="9858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Jua"/>
                <a:ea typeface="Jua"/>
                <a:cs typeface="Jua"/>
                <a:sym typeface="Jua"/>
              </a:rPr>
              <a:t>덕인</a:t>
            </a:r>
            <a:endParaRPr sz="1800">
              <a:solidFill>
                <a:schemeClr val="accent1"/>
              </a:solidFill>
              <a:latin typeface="Jua"/>
              <a:ea typeface="Jua"/>
              <a:cs typeface="Jua"/>
              <a:sym typeface="Ju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